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 /><Relationship Id="rId2" Type="http://schemas.openxmlformats.org/package/2006/relationships/metadata/core-properties" Target="docProps/core.xml" /><Relationship Id="rId1" Type="http://schemas.openxmlformats.org/officeDocument/2006/relationships/officeDocument" Target="ppt/presentation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2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80" r:id="rId25"/>
    <p:sldId id="279" r:id="rId26"/>
  </p:sldIdLst>
  <p:sldSz cx="12192000" cy="6858000"/>
  <p:notesSz cx="6858000" cy="9144000"/>
  <p:defaultTextStyle>
    <a:defPPr lvl="0">
      <a:defRPr lang="en-US"/>
    </a:defPPr>
    <a:lvl1pPr marL="0" lv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lvl="1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lvl="2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lvl="3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lvl="4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lvl="5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lvl="6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lvl="7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lvl="8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slide" Target="slides/slide12.xml" /><Relationship Id="rId18" Type="http://schemas.openxmlformats.org/officeDocument/2006/relationships/slide" Target="slides/slide17.xml" /><Relationship Id="rId26" Type="http://schemas.openxmlformats.org/officeDocument/2006/relationships/slide" Target="slides/slide25.xml" /><Relationship Id="rId3" Type="http://schemas.openxmlformats.org/officeDocument/2006/relationships/slide" Target="slides/slide2.xml" /><Relationship Id="rId21" Type="http://schemas.openxmlformats.org/officeDocument/2006/relationships/slide" Target="slides/slide20.xml" /><Relationship Id="rId7" Type="http://schemas.openxmlformats.org/officeDocument/2006/relationships/slide" Target="slides/slide6.xml" /><Relationship Id="rId12" Type="http://schemas.openxmlformats.org/officeDocument/2006/relationships/slide" Target="slides/slide11.xml" /><Relationship Id="rId17" Type="http://schemas.openxmlformats.org/officeDocument/2006/relationships/slide" Target="slides/slide16.xml" /><Relationship Id="rId25" Type="http://schemas.openxmlformats.org/officeDocument/2006/relationships/slide" Target="slides/slide24.xml" /><Relationship Id="rId2" Type="http://schemas.openxmlformats.org/officeDocument/2006/relationships/slide" Target="slides/slide1.xml" /><Relationship Id="rId16" Type="http://schemas.openxmlformats.org/officeDocument/2006/relationships/slide" Target="slides/slide15.xml" /><Relationship Id="rId20" Type="http://schemas.openxmlformats.org/officeDocument/2006/relationships/slide" Target="slides/slide19.xml" /><Relationship Id="rId29" Type="http://schemas.openxmlformats.org/officeDocument/2006/relationships/viewProps" Target="viewProps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slide" Target="slides/slide10.xml" /><Relationship Id="rId24" Type="http://schemas.openxmlformats.org/officeDocument/2006/relationships/slide" Target="slides/slide23.xml" /><Relationship Id="rId5" Type="http://schemas.openxmlformats.org/officeDocument/2006/relationships/slide" Target="slides/slide4.xml" /><Relationship Id="rId15" Type="http://schemas.openxmlformats.org/officeDocument/2006/relationships/slide" Target="slides/slide14.xml" /><Relationship Id="rId23" Type="http://schemas.openxmlformats.org/officeDocument/2006/relationships/slide" Target="slides/slide22.xml" /><Relationship Id="rId28" Type="http://schemas.openxmlformats.org/officeDocument/2006/relationships/presProps" Target="presProps.xml" /><Relationship Id="rId10" Type="http://schemas.openxmlformats.org/officeDocument/2006/relationships/slide" Target="slides/slide9.xml" /><Relationship Id="rId19" Type="http://schemas.openxmlformats.org/officeDocument/2006/relationships/slide" Target="slides/slide18.xml" /><Relationship Id="rId31" Type="http://schemas.openxmlformats.org/officeDocument/2006/relationships/tableStyles" Target="tableStyles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slide" Target="slides/slide13.xml" /><Relationship Id="rId22" Type="http://schemas.openxmlformats.org/officeDocument/2006/relationships/slide" Target="slides/slide21.xml" /><Relationship Id="rId27" Type="http://schemas.openxmlformats.org/officeDocument/2006/relationships/notesMaster" Target="notesMasters/notesMaster1.xml" /><Relationship Id="rId30" Type="http://schemas.openxmlformats.org/officeDocument/2006/relationships/theme" Target="theme/theme1.xml" 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2464ED-1DB2-F041-A4F0-F6FC89C7B410}" type="datetimeFigureOut">
              <a:rPr lang="en-US" smtClean="0"/>
              <a:t>10/25/2024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0D639B-7E38-5B40-8587-35238F2F7F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49168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10/25/2024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10/25/2024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10/25/2024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>
  <p:cSld name="Blank">
    <p:spTree>
      <p:nvGrpSpPr>
        <p:cNvPr id="1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Google Shape;13;p29"/>
          <p:cNvSpPr txBox="1">
            <a:spLocks noGrp="1"/>
          </p:cNvSpPr>
          <p:nvPr>
            <p:ph type="sldNum" idx="12"/>
          </p:nvPr>
        </p:nvSpPr>
        <p:spPr>
          <a:xfrm>
            <a:off x="6000750" y="6209709"/>
            <a:ext cx="184253" cy="5180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b" anchorCtr="0">
            <a:spAutoFit/>
          </a:bodyPr>
          <a:lstStyle>
            <a:lvl1pPr marL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900">
                <a:solidFill>
                  <a:srgbClr val="000000"/>
                </a:solidFill>
              </a:defRPr>
            </a:lvl1pPr>
            <a:lvl2pPr marL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900">
                <a:solidFill>
                  <a:srgbClr val="000000"/>
                </a:solidFill>
              </a:defRPr>
            </a:lvl2pPr>
            <a:lvl3pPr marL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900">
                <a:solidFill>
                  <a:srgbClr val="000000"/>
                </a:solidFill>
              </a:defRPr>
            </a:lvl3pPr>
            <a:lvl4pPr marL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900">
                <a:solidFill>
                  <a:srgbClr val="000000"/>
                </a:solidFill>
              </a:defRPr>
            </a:lvl4pPr>
            <a:lvl5pPr marL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900">
                <a:solidFill>
                  <a:srgbClr val="000000"/>
                </a:solidFill>
              </a:defRPr>
            </a:lvl5pPr>
            <a:lvl6pPr marL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900">
                <a:solidFill>
                  <a:srgbClr val="000000"/>
                </a:solidFill>
              </a:defRPr>
            </a:lvl6pPr>
            <a:lvl7pPr marL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900">
                <a:solidFill>
                  <a:srgbClr val="000000"/>
                </a:solidFill>
              </a:defRPr>
            </a:lvl7pPr>
            <a:lvl8pPr marL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900">
                <a:solidFill>
                  <a:srgbClr val="000000"/>
                </a:solidFill>
              </a:defRPr>
            </a:lvl8pPr>
            <a:lvl9pPr marL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900">
                <a:solidFill>
                  <a:srgbClr val="000000"/>
                </a:solidFill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6915205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10/25/2024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10/25/2024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10/25/2024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10/25/2024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10/25/2024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10/25/2024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10/25/2024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10/25/2024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13" Type="http://schemas.openxmlformats.org/officeDocument/2006/relationships/theme" Target="../theme/theme1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slideLayout" Target="../slideLayouts/slideLayout12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10/25/2024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B2AF0D-D1C5-4DCF-B641-24AA51DFD8F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Rh negative pregnancy 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1612B23-D178-EE45-AE30-9F73F6E9022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48346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011FBE-D6AB-456D-0A6D-60754F0CD3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Menstrual history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BA5166-81EB-7CE5-D75C-F35864C5E6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800" dirty="0"/>
              <a:t>Menarche attained at 13 years of age
Past cycle:  Regular/2-3 days of bleeding /28-30 days cycle
No history of passage of clots or dysmenorrhea 
LMP: 16/7/2023
EDD</a:t>
            </a:r>
            <a:r>
              <a:rPr lang="en-GB" sz="2800" dirty="0">
                <a:sym typeface="Wingdings" pitchFamily="2" charset="2"/>
              </a:rPr>
              <a:t>(</a:t>
            </a:r>
            <a:r>
              <a:rPr lang="en-GB" sz="2800" dirty="0"/>
              <a:t>BY LMP):-23/4/2024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2469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AB9DC5-2FC9-168F-35C2-D906FF4613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Contraceptive history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3CBF2D-3AF3-75ED-F033-917105025C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800" dirty="0"/>
              <a:t>Barrier method (condom) of contraception was used.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2735518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06A05E-D884-0264-1AFA-ECF6A0266E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Past history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54AE70-A3C5-564A-4688-187D496C18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800" dirty="0"/>
              <a:t>Not a known case of </a:t>
            </a:r>
            <a:r>
              <a:rPr lang="en-GB" sz="2800" dirty="0" err="1"/>
              <a:t>diabetes,hypertension,epilepsy,asthma</a:t>
            </a:r>
            <a:r>
              <a:rPr lang="en-GB" sz="2800" dirty="0"/>
              <a:t> </a:t>
            </a:r>
          </a:p>
          <a:p>
            <a:r>
              <a:rPr lang="en-GB" sz="2800" dirty="0"/>
              <a:t>No history of past surgeries </a:t>
            </a:r>
          </a:p>
          <a:p>
            <a:r>
              <a:rPr lang="en-GB" sz="2800" dirty="0"/>
              <a:t>No history of blood transfusion </a:t>
            </a:r>
          </a:p>
          <a:p>
            <a:r>
              <a:rPr lang="en-GB" sz="2800" dirty="0"/>
              <a:t>No history of drug allergies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42639694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2E6515-B294-C3B4-00AB-0F4E96A9B5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Family history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F47074-8802-1F17-A8F5-F863EA9A55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800" dirty="0"/>
              <a:t>No history of diabetes , Hypertension, asthma, TB, epilepsy in family.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51587690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0E5923-B1B3-BBDF-D073-C0E4E5FD47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Personal history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4F6165-53DA-7CD9-785C-750DFC2217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800" dirty="0"/>
              <a:t>Diet: Mixed
Appetite: Normal
Sleep: adequate
Bowel and Bladder: normal activity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08856901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01DE64-0EDA-8513-55CA-D69BB0B82C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General physical examination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0EDA2F-A988-4497-CF38-3071966DD9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sz="2400" dirty="0" err="1"/>
              <a:t>Mrs.X</a:t>
            </a:r>
            <a:r>
              <a:rPr lang="en-GB" sz="2400" dirty="0"/>
              <a:t>  who is moderately built and nourished, she is conscious ,co operative and well oriented to time, place and person
Weight: 48kg ( pre – pregnancy ) 
Current weight- 62kg 
Weight gain- 14 kg
Height: 155 cm
BMI: 21.5kg/m2
No pallor, icterus, clubbing, cyanosis, lymphadenopathy ,</a:t>
            </a:r>
            <a:r>
              <a:rPr lang="en-GB" sz="2400" dirty="0" err="1"/>
              <a:t>edema</a:t>
            </a:r>
            <a:r>
              <a:rPr lang="en-GB" sz="2400" dirty="0"/>
              <a:t>
</a:t>
            </a:r>
            <a:r>
              <a:rPr lang="en-GB" sz="2400" dirty="0" err="1"/>
              <a:t>Breast,Spine</a:t>
            </a:r>
            <a:r>
              <a:rPr lang="en-GB" sz="2400" dirty="0"/>
              <a:t>, Thyroid-Normal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51843646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DCF1B9-8E03-3C17-61F9-BED9052AC8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Vitals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3F1D84-D04A-9C52-3E3B-88C7683BED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800" dirty="0"/>
              <a:t>Temperature: 98.6 F
Pulse: 90 beats /min ,regular 
BP: 110/70 mm of hg
RR: 14 cycles /min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73413629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4FFCEE-060C-FF7D-BE27-7E5BA2B3B0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Systemic examination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2B4050-A1B4-80C7-3171-0EC90EA649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800" dirty="0"/>
              <a:t>CVS/RS/CNS – Clinically Normal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76655528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D6311E-93DB-9675-4671-3544116088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Per abdominal examination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5D36E5-22D0-5522-59DC-88F07FA99F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400" b="1" dirty="0"/>
              <a:t>Inspection</a:t>
            </a:r>
            <a:r>
              <a:rPr lang="en-GB" sz="2400" dirty="0"/>
              <a:t>
Shape of the abdomen is distended and appears longitudinally oval.
Umbilicus: central and everted.
Linea </a:t>
            </a:r>
            <a:r>
              <a:rPr lang="en-GB" sz="2400" dirty="0" err="1"/>
              <a:t>nigra</a:t>
            </a:r>
            <a:r>
              <a:rPr lang="en-GB" sz="2400" dirty="0"/>
              <a:t> and </a:t>
            </a:r>
            <a:r>
              <a:rPr lang="en-GB" sz="2400" dirty="0" err="1"/>
              <a:t>striae</a:t>
            </a:r>
            <a:r>
              <a:rPr lang="en-GB" sz="2400" dirty="0"/>
              <a:t> </a:t>
            </a:r>
            <a:r>
              <a:rPr lang="en-GB" sz="2400" dirty="0" err="1"/>
              <a:t>gravidarum</a:t>
            </a:r>
            <a:r>
              <a:rPr lang="en-GB" sz="2400" dirty="0"/>
              <a:t> visualized.</a:t>
            </a:r>
          </a:p>
          <a:p>
            <a:r>
              <a:rPr lang="en-GB" sz="2400" dirty="0"/>
              <a:t>LSCS scar present 
No sinuses or dilated veins can be seen.
</a:t>
            </a:r>
            <a:r>
              <a:rPr lang="en-GB" sz="2400" dirty="0" err="1"/>
              <a:t>Hernial</a:t>
            </a:r>
            <a:r>
              <a:rPr lang="en-GB" sz="2400" dirty="0"/>
              <a:t> orifices are intact.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21616596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A882EF-8D3E-AD40-9282-EBD88C7293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Palpation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C34E20-3C2F-84CF-5EB6-F86C6EAF88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286000"/>
            <a:ext cx="9601200" cy="4378476"/>
          </a:xfrm>
        </p:spPr>
        <p:txBody>
          <a:bodyPr>
            <a:noAutofit/>
          </a:bodyPr>
          <a:lstStyle/>
          <a:p>
            <a:r>
              <a:rPr lang="en-GB" sz="2800" dirty="0"/>
              <a:t>Fundal height :34weeks
</a:t>
            </a:r>
            <a:r>
              <a:rPr lang="en-GB" sz="2800" dirty="0" err="1"/>
              <a:t>Symphysio</a:t>
            </a:r>
            <a:r>
              <a:rPr lang="en-GB" sz="2800" dirty="0"/>
              <a:t> fundal height- 34cm
Fundal grip: Suggestive of Buttocks
Lateral grips: Right-  suggestive of limb buds and Left-Suggestive of spine
1</a:t>
            </a:r>
            <a:r>
              <a:rPr lang="en-GB" sz="2800" baseline="30000" dirty="0"/>
              <a:t>st</a:t>
            </a:r>
            <a:r>
              <a:rPr lang="en-GB" sz="2800" dirty="0"/>
              <a:t> pelvic grip: suggestive of </a:t>
            </a:r>
            <a:r>
              <a:rPr lang="en-GB" sz="2800" dirty="0" err="1"/>
              <a:t>fetal</a:t>
            </a:r>
            <a:r>
              <a:rPr lang="en-GB" sz="2800" dirty="0"/>
              <a:t> head
2</a:t>
            </a:r>
            <a:r>
              <a:rPr lang="en-GB" sz="2800" baseline="30000" dirty="0"/>
              <a:t>nd</a:t>
            </a:r>
            <a:r>
              <a:rPr lang="en-GB" sz="2800" dirty="0"/>
              <a:t> pelvic </a:t>
            </a:r>
            <a:r>
              <a:rPr lang="en-GB" sz="2800" dirty="0" err="1"/>
              <a:t>grip:Head</a:t>
            </a:r>
            <a:r>
              <a:rPr lang="en-GB" sz="2800" dirty="0"/>
              <a:t> not engaged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1897729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DAC7A8-B822-1EB5-6F72-7381A2F98D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flipV="1">
            <a:off x="1371600" y="157238"/>
            <a:ext cx="9601200" cy="45719"/>
          </a:xfrm>
        </p:spPr>
        <p:txBody>
          <a:bodyPr>
            <a:normAutofit fontScale="90000"/>
          </a:bodyPr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FA0170-E374-3673-DE40-42CF4BCEEC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892385"/>
            <a:ext cx="9601200" cy="5445519"/>
          </a:xfrm>
        </p:spPr>
        <p:txBody>
          <a:bodyPr>
            <a:noAutofit/>
          </a:bodyPr>
          <a:lstStyle/>
          <a:p>
            <a:r>
              <a:rPr lang="en-GB" dirty="0"/>
              <a:t>NAME:MRS X
AGE:28 YEARS/ FEMALE
ADDRESS: DEVANAHALLI ,BANGLORE
OCCUPATION: HOMEMAKER 
EDUCATION- B.SC
HUSBAND: MR. X
OCCUPATION: BUSINESS MAN
S.E STATUS: UPPER MIDDLE CLASS BY  MODIFIED KUPPUSWAMY CLASSIFICATION
LMP:- 16/7/2023
EDD:- 23/4/2024 
POG: 34 WEEKS 3 DAYS
OBSTETRICS SCORE: G4P1L2A2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204993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9FBC23-1619-AE2B-2197-F45B710C99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Auscultation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EC81AE-A9D6-F362-1411-085C5AE9FA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/>
              <a:t>Fetal</a:t>
            </a:r>
            <a:r>
              <a:rPr lang="en-GB" dirty="0"/>
              <a:t> heart sound heard on the left </a:t>
            </a:r>
            <a:r>
              <a:rPr lang="en-GB" dirty="0" err="1"/>
              <a:t>spino</a:t>
            </a:r>
            <a:r>
              <a:rPr lang="en-GB" dirty="0"/>
              <a:t> umbilical line
142/min, regular.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66947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7C2289-3E94-4422-AC65-64A275823D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Summary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710C06-41AE-023A-0036-408AED0921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800" dirty="0"/>
              <a:t>A 28 years old G4P1L2A2 with 34weeks 3 days POG came with Complaints of decreased </a:t>
            </a:r>
            <a:r>
              <a:rPr lang="en-GB" sz="2800" dirty="0" err="1"/>
              <a:t>fetal</a:t>
            </a:r>
            <a:r>
              <a:rPr lang="en-GB" sz="2800" dirty="0"/>
              <a:t> movement since 1day,She is case of Rh immunised pregnancy with </a:t>
            </a:r>
            <a:r>
              <a:rPr lang="en-GB" sz="2800" dirty="0" err="1"/>
              <a:t>fetal</a:t>
            </a:r>
            <a:r>
              <a:rPr lang="en-GB" sz="2800" dirty="0"/>
              <a:t> </a:t>
            </a:r>
            <a:r>
              <a:rPr lang="en-GB" sz="2800" dirty="0" err="1"/>
              <a:t>anemia</a:t>
            </a:r>
            <a:r>
              <a:rPr lang="en-GB" sz="2800" dirty="0"/>
              <a:t> and has received one intrauterine blood transfusion at 32 </a:t>
            </a:r>
            <a:r>
              <a:rPr lang="en-GB" sz="2800" dirty="0" err="1"/>
              <a:t>weeks,on</a:t>
            </a:r>
            <a:r>
              <a:rPr lang="en-GB" sz="2800" dirty="0"/>
              <a:t> examination Single Live </a:t>
            </a:r>
            <a:r>
              <a:rPr lang="en-GB" sz="2800" dirty="0" err="1"/>
              <a:t>fetus</a:t>
            </a:r>
            <a:r>
              <a:rPr lang="en-GB" sz="2800" dirty="0"/>
              <a:t> in longitudinal lie with cephalic presentation with FHS of 142 beats per minute, admission NST shows sinusoidal pattern.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51251109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3"/>
          <p:cNvSpPr txBox="1"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89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Libre Franklin"/>
              <a:buNone/>
            </a:pPr>
            <a:r>
              <a:rPr lang="en-GB"/>
              <a:t>Provisional diagnosis </a:t>
            </a:r>
            <a:endParaRPr/>
          </a:p>
        </p:txBody>
      </p:sp>
      <p:sp>
        <p:nvSpPr>
          <p:cNvPr id="34" name="Google Shape;34;p3"/>
          <p:cNvSpPr txBox="1"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84048" lvl="0" indent="-384048" algn="l" rtl="0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Char char="■"/>
            </a:pPr>
            <a:r>
              <a:rPr lang="en-GB" sz="2800"/>
              <a:t>G4P1L2A2 with Previous LSCS at 34weeks 3days period of gestation,Rh isoimmunized pregnancy with fetal anemia with decreased fetal movement admitted for further management.</a:t>
            </a:r>
            <a:endParaRPr sz="280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52030E-FDF2-252A-9F38-EA69397CF6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Baby details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BB2099-474B-EA99-6671-DB7CDC0A77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400" dirty="0"/>
              <a:t>Delivered a live male baby of birth weight 2.59 kg handed over to </a:t>
            </a:r>
            <a:r>
              <a:rPr lang="en-GB" sz="2400" dirty="0" err="1"/>
              <a:t>pediatrician</a:t>
            </a:r>
            <a:r>
              <a:rPr lang="en-GB" sz="2400" dirty="0"/>
              <a:t> </a:t>
            </a:r>
          </a:p>
          <a:p>
            <a:r>
              <a:rPr lang="en-GB" sz="2400" dirty="0"/>
              <a:t>Baby was very pale had weak cry ,floppy at  birth</a:t>
            </a:r>
          </a:p>
          <a:p>
            <a:r>
              <a:rPr lang="en-GB" sz="2400" dirty="0"/>
              <a:t>APGAR score at 1 minute 5/10,at 5 minutes 7/10 </a:t>
            </a:r>
          </a:p>
          <a:p>
            <a:r>
              <a:rPr lang="en-GB" sz="2400" dirty="0"/>
              <a:t>Baby was intubated PPV given and shifted to NICU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30539491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1B6809-22C5-9CC3-DE5D-C8E5B18137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C5BB77-65F6-7055-2881-C270127ED1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3200" dirty="0"/>
              <a:t>Intrauterine transfusion done (Umbilical vein)</a:t>
            </a:r>
          </a:p>
          <a:p>
            <a:r>
              <a:rPr lang="en-GB" sz="3200" dirty="0"/>
              <a:t>63 ml O Negative packed red blood cells were transfused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209953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F38CEC-AC53-9F5C-DC98-C671311D526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Thank you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C31F66-1B3A-7FB9-64A2-F270C1B1CC5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08223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91D978-4D61-C676-0FB9-E9E049677C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668867"/>
          </a:xfrm>
        </p:spPr>
        <p:txBody>
          <a:bodyPr>
            <a:normAutofit fontScale="90000"/>
          </a:bodyPr>
          <a:lstStyle/>
          <a:p>
            <a:r>
              <a:rPr lang="en-GB" dirty="0"/>
              <a:t>Chief complaints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D34499-8723-BF13-27B3-C38E006586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019905"/>
            <a:ext cx="9601200" cy="3847495"/>
          </a:xfrm>
        </p:spPr>
        <p:txBody>
          <a:bodyPr>
            <a:normAutofit/>
          </a:bodyPr>
          <a:lstStyle/>
          <a:p>
            <a:r>
              <a:rPr lang="en-GB" sz="2800" dirty="0"/>
              <a:t>  Complaints of decreased </a:t>
            </a:r>
            <a:r>
              <a:rPr lang="en-GB" sz="2800" dirty="0" err="1"/>
              <a:t>fetal</a:t>
            </a:r>
            <a:r>
              <a:rPr lang="en-GB" sz="2800" dirty="0"/>
              <a:t> movements since 1 day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9581078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1"/>
          <p:cNvSpPr txBox="1"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89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Libre Franklin"/>
              <a:buNone/>
            </a:pPr>
            <a:r>
              <a:rPr lang="en-GB"/>
              <a:t>History of presenting Illness </a:t>
            </a:r>
            <a:endParaRPr/>
          </a:p>
        </p:txBody>
      </p:sp>
      <p:sp>
        <p:nvSpPr>
          <p:cNvPr id="18" name="Google Shape;18;p1"/>
          <p:cNvSpPr txBox="1"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84048" lvl="0" indent="-38404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26"/>
              <a:buChar char="■"/>
            </a:pPr>
            <a:r>
              <a:rPr lang="en-GB" sz="2800"/>
              <a:t> G4P1L2A2 with 8 ½ months of amenorrhoea came with complaints of decreased fetal movements since 1 day,she perceived only 3-4 movements. Earlier she was perceiving 15-20 movements /day.</a:t>
            </a:r>
            <a:endParaRPr sz="280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26"/>
              <a:buFont typeface="Helvetica Neue"/>
              <a:buNone/>
            </a:pPr>
            <a:endParaRPr sz="2800"/>
          </a:p>
          <a:p>
            <a:pPr marL="384048" lvl="0" indent="-384048" algn="l" rtl="0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rgbClr val="000000"/>
              </a:buClr>
              <a:buSzPts val="2026"/>
              <a:buChar char="■"/>
            </a:pPr>
            <a:r>
              <a:rPr lang="en-GB" sz="2800"/>
              <a:t>No H/O bleeding pv/ leaking pv/ pain abdomen</a:t>
            </a:r>
            <a:endParaRPr/>
          </a:p>
          <a:p>
            <a:pPr marL="384048" lvl="0" indent="-257048" algn="l" rtl="0">
              <a:lnSpc>
                <a:spcPct val="94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2000"/>
              <a:buNone/>
            </a:pP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1"/>
          <p:cNvSpPr txBox="1">
            <a:spLocks noGrp="1"/>
          </p:cNvSpPr>
          <p:nvPr>
            <p:ph type="title"/>
          </p:nvPr>
        </p:nvSpPr>
        <p:spPr>
          <a:xfrm>
            <a:off x="1371600" y="133048"/>
            <a:ext cx="9601200" cy="85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89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Libre Franklin"/>
              <a:buNone/>
            </a:pPr>
            <a:r>
              <a:rPr lang="en-GB"/>
              <a:t>History of present pregnancy </a:t>
            </a:r>
            <a:endParaRPr/>
          </a:p>
        </p:txBody>
      </p:sp>
      <p:sp>
        <p:nvSpPr>
          <p:cNvPr id="28" name="Google Shape;28;p1"/>
          <p:cNvSpPr txBox="1">
            <a:spLocks noGrp="1"/>
          </p:cNvSpPr>
          <p:nvPr>
            <p:ph type="body" idx="1"/>
          </p:nvPr>
        </p:nvSpPr>
        <p:spPr>
          <a:xfrm>
            <a:off x="1889817" y="990750"/>
            <a:ext cx="9601200" cy="5238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t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Helvetica Neue"/>
              <a:buNone/>
            </a:pPr>
            <a:r>
              <a:rPr lang="en-GB" sz="2000" b="0" i="0" u="none" strike="noStrike" cap="non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 </a:t>
            </a:r>
            <a:r>
              <a:rPr lang="en-GB" sz="2800" b="0" i="0" u="none" strike="noStrike" cap="non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 </a:t>
            </a:r>
            <a:r>
              <a:rPr lang="en-GB" sz="2800" b="1" i="0" u="none" strike="noStrike" cap="non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  1st Trimester history</a:t>
            </a:r>
            <a:r>
              <a:rPr lang="en-GB" sz="2800" b="0" i="0" u="none" strike="noStrike" cap="non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:</a:t>
            </a:r>
            <a:endParaRPr sz="2800" b="0" i="0" u="none" strike="noStrike" cap="none">
              <a:solidFill>
                <a:schemeClr val="dk2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Helvetica Neue"/>
              <a:buNone/>
            </a:pPr>
            <a:endParaRPr sz="2000" b="0" i="0" u="none" strike="noStrike" cap="none">
              <a:solidFill>
                <a:schemeClr val="dk2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  <a:p>
            <a:pPr marL="384048" marR="0" lvl="0" indent="-384048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Libre Franklin"/>
              <a:buChar char="■"/>
            </a:pPr>
            <a:r>
              <a:rPr lang="en-GB" sz="2400" b="0" i="0" u="none" strike="noStrike" cap="non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Spontaneous conception</a:t>
            </a:r>
            <a:endParaRPr/>
          </a:p>
          <a:p>
            <a:pPr marL="384048" marR="0" lvl="0" indent="-384048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Libre Franklin"/>
              <a:buChar char="■"/>
            </a:pPr>
            <a:r>
              <a:rPr lang="en-GB" sz="2400" b="0" i="0" u="none" strike="noStrike" cap="non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Pregnancy confirmed after 2 months of missed period by urine pregnancy tes</a:t>
            </a:r>
            <a:r>
              <a:rPr lang="en-GB" sz="2400"/>
              <a:t>t.</a:t>
            </a:r>
            <a:endParaRPr/>
          </a:p>
          <a:p>
            <a:pPr marL="384048" marR="0" lvl="0" indent="-384048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Libre Franklin"/>
              <a:buChar char="■"/>
            </a:pPr>
            <a:r>
              <a:rPr lang="en-GB" sz="2400" b="0" i="0" u="none" strike="noStrike" cap="non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 Booked case – she is a known case of Rh Negative pregnancy and husband is Rh positive </a:t>
            </a:r>
            <a:endParaRPr/>
          </a:p>
          <a:p>
            <a:pPr marL="384048" marR="0" lvl="0" indent="-384048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Libre Franklin"/>
              <a:buChar char="■"/>
            </a:pPr>
            <a:r>
              <a:rPr lang="en-GB" sz="2400" b="0" i="0" u="none" strike="noStrike" cap="non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Folic acid taken, 1</a:t>
            </a:r>
            <a:r>
              <a:rPr lang="en-GB" sz="2400" b="0" i="0" u="none" strike="noStrike" cap="none" baseline="30000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st</a:t>
            </a:r>
            <a:r>
              <a:rPr lang="en-GB" sz="2400" b="0" i="0" u="none" strike="noStrike" cap="non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 dose of TT taken </a:t>
            </a:r>
            <a:endParaRPr sz="2400" b="0" i="0" u="none" strike="noStrike" cap="none">
              <a:solidFill>
                <a:schemeClr val="dk2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  <a:p>
            <a:pPr marL="384048" marR="0" lvl="0" indent="-384048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Libre Franklin"/>
              <a:buChar char="■"/>
            </a:pPr>
            <a:r>
              <a:rPr lang="en-GB" sz="2400" b="0" i="0" u="none" strike="noStrike" cap="non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ICT was done at booking visit, it was </a:t>
            </a:r>
            <a:r>
              <a:rPr lang="en-GB" sz="2400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positive and the </a:t>
            </a:r>
            <a:r>
              <a:rPr lang="en-GB" sz="2400" b="0" i="0" u="none" strike="noStrike" cap="non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titre was found to be 1:4 , followed up with repeat ICT titres every month and was found to be same.</a:t>
            </a:r>
            <a:endParaRPr sz="2400" b="0" i="0" u="none" strike="noStrike" cap="none">
              <a:solidFill>
                <a:schemeClr val="dk2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  <a:p>
            <a:pPr marL="384048" marR="0" lvl="0" indent="-384048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Libre Franklin"/>
              <a:buChar char="■"/>
            </a:pPr>
            <a:r>
              <a:rPr lang="en-GB" sz="2400" b="0" i="0" u="none" strike="noStrike" cap="non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1</a:t>
            </a:r>
            <a:r>
              <a:rPr lang="en-GB" sz="2400" b="0" i="0" u="none" strike="noStrike" cap="none" baseline="30000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st</a:t>
            </a:r>
            <a:r>
              <a:rPr lang="en-GB" sz="2400" b="0" i="0" u="none" strike="noStrike" cap="non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 trimester scan was done , it was found to be normal and corresponding with dates.</a:t>
            </a:r>
            <a:endParaRPr/>
          </a:p>
          <a:p>
            <a:pPr marL="384048" marR="0" lvl="0" indent="-384048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Libre Franklin"/>
              <a:buChar char="■"/>
            </a:pPr>
            <a:r>
              <a:rPr lang="en-GB" sz="2400" b="0" i="0" u="none" strike="noStrike" cap="non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No h/o excessive vomiting,  spotting, or bleeding p.v, pain abdomen.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2"/>
          <p:cNvSpPr txBox="1">
            <a:spLocks noGrp="1"/>
          </p:cNvSpPr>
          <p:nvPr>
            <p:ph type="title"/>
          </p:nvPr>
        </p:nvSpPr>
        <p:spPr>
          <a:xfrm>
            <a:off x="1371600" y="685800"/>
            <a:ext cx="9601200" cy="91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89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Libre Franklin"/>
              <a:buNone/>
            </a:pPr>
            <a:r>
              <a:rPr lang="en-GB"/>
              <a:t>Second trimester </a:t>
            </a:r>
            <a:endParaRPr/>
          </a:p>
        </p:txBody>
      </p:sp>
      <p:sp>
        <p:nvSpPr>
          <p:cNvPr id="31" name="Google Shape;31;p2"/>
          <p:cNvSpPr txBox="1">
            <a:spLocks noGrp="1"/>
          </p:cNvSpPr>
          <p:nvPr>
            <p:ph type="body" idx="1"/>
          </p:nvPr>
        </p:nvSpPr>
        <p:spPr>
          <a:xfrm>
            <a:off x="1371600" y="2286000"/>
            <a:ext cx="9601200" cy="388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84048" lvl="0" indent="-384048" algn="l" rtl="0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Char char="■"/>
            </a:pPr>
            <a:r>
              <a:rPr lang="en-GB" sz="2400" dirty="0"/>
              <a:t>Quickening felt at 5 months of gestation </a:t>
            </a:r>
            <a:br>
              <a:rPr lang="en-GB" sz="2400" dirty="0"/>
            </a:br>
            <a:r>
              <a:rPr lang="en-GB" sz="2400" dirty="0"/>
              <a:t>2</a:t>
            </a:r>
            <a:r>
              <a:rPr lang="en-GB" sz="2400" baseline="30000" dirty="0"/>
              <a:t>nd</a:t>
            </a:r>
            <a:r>
              <a:rPr lang="en-GB" sz="2400" dirty="0"/>
              <a:t> trimester scan was done at 5</a:t>
            </a:r>
            <a:r>
              <a:rPr lang="en-GB" sz="2400" baseline="30000" dirty="0"/>
              <a:t>th</a:t>
            </a:r>
            <a:r>
              <a:rPr lang="en-GB" sz="2400" dirty="0"/>
              <a:t> month and found to be normal</a:t>
            </a:r>
            <a:br>
              <a:rPr lang="en-GB" sz="2400" dirty="0"/>
            </a:br>
            <a:r>
              <a:rPr lang="en-GB" sz="2400" dirty="0"/>
              <a:t>Second dose of  TT taken </a:t>
            </a:r>
            <a:br>
              <a:rPr lang="en-GB" sz="2400" dirty="0"/>
            </a:br>
            <a:r>
              <a:rPr lang="en-GB" sz="2400" dirty="0"/>
              <a:t>Iron and calcium supplements taken regularly</a:t>
            </a:r>
            <a:br>
              <a:rPr lang="en-GB" sz="2400" dirty="0"/>
            </a:br>
            <a:r>
              <a:rPr lang="en-GB" sz="2400" dirty="0"/>
              <a:t>ICT done every month , it was found to be the same (1:4) till 21 weeks</a:t>
            </a:r>
            <a:endParaRPr dirty="0"/>
          </a:p>
          <a:p>
            <a:pPr marL="384048" lvl="0" indent="-384048" algn="l" rtl="0">
              <a:lnSpc>
                <a:spcPct val="94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ct val="100000"/>
              <a:buChar char="■"/>
            </a:pPr>
            <a:r>
              <a:rPr lang="en-GB" sz="2400" dirty="0"/>
              <a:t> ICT done at 25 weeks  and was 1:28,MCA PSV Doppler done was normal.</a:t>
            </a:r>
            <a:endParaRPr dirty="0"/>
          </a:p>
          <a:p>
            <a:pPr marL="384048" lvl="0" indent="-384048" algn="l" rtl="0">
              <a:lnSpc>
                <a:spcPct val="94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ct val="100000"/>
              <a:buChar char="■"/>
            </a:pPr>
            <a:r>
              <a:rPr lang="en-GB" sz="2400" dirty="0"/>
              <a:t>Thereafter MCA PSV Doppler done weekly and found to be normal</a:t>
            </a:r>
            <a:br>
              <a:rPr lang="en-GB" sz="2400" dirty="0"/>
            </a:br>
            <a:r>
              <a:rPr lang="en-GB" sz="2400" dirty="0"/>
              <a:t>No h/o Spotting, or bleeding </a:t>
            </a:r>
            <a:r>
              <a:rPr lang="en-GB" sz="2400" dirty="0" err="1"/>
              <a:t>p.v</a:t>
            </a:r>
            <a:r>
              <a:rPr lang="en-GB" sz="2400" dirty="0"/>
              <a:t>, pain abdomen, or any other drug intake or exposure to radiation.</a:t>
            </a:r>
            <a:endParaRPr dirty="0"/>
          </a:p>
          <a:p>
            <a:pPr marL="384048" lvl="0" indent="-266573" algn="l" rtl="0">
              <a:lnSpc>
                <a:spcPct val="94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ct val="100000"/>
              <a:buNone/>
            </a:pPr>
            <a:endParaRPr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EEEE98-E71B-DDA4-3339-01AF37B3C3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229810"/>
            <a:ext cx="9601200" cy="633790"/>
          </a:xfrm>
        </p:spPr>
        <p:txBody>
          <a:bodyPr>
            <a:normAutofit fontScale="90000"/>
          </a:bodyPr>
          <a:lstStyle/>
          <a:p>
            <a:r>
              <a:rPr lang="en-GB" dirty="0"/>
              <a:t>Third trimester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9249C6-44D8-977D-882D-8384F6A534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96218" y="1112762"/>
            <a:ext cx="10427305" cy="5321904"/>
          </a:xfrm>
        </p:spPr>
        <p:txBody>
          <a:bodyPr>
            <a:noAutofit/>
          </a:bodyPr>
          <a:lstStyle/>
          <a:p>
            <a:r>
              <a:rPr lang="en-GB" dirty="0"/>
              <a:t>Iron and calcium supplements continued.
Continued to perceive </a:t>
            </a:r>
            <a:r>
              <a:rPr lang="en-GB" dirty="0" err="1"/>
              <a:t>fetal</a:t>
            </a:r>
            <a:r>
              <a:rPr lang="en-GB" dirty="0"/>
              <a:t> movements.
At 31 </a:t>
            </a:r>
            <a:r>
              <a:rPr lang="en-GB" dirty="0" err="1"/>
              <a:t>weeks,MCA</a:t>
            </a:r>
            <a:r>
              <a:rPr lang="en-GB" dirty="0"/>
              <a:t> PSV Doppler showed increased MCA PSV &gt;95</a:t>
            </a:r>
            <a:r>
              <a:rPr lang="en-GB" baseline="30000" dirty="0"/>
              <a:t>th</a:t>
            </a:r>
            <a:r>
              <a:rPr lang="en-GB" dirty="0"/>
              <a:t> centile but less than 1.5MOM, growth was appropriate for the gestational age and with no signs of </a:t>
            </a:r>
            <a:r>
              <a:rPr lang="en-GB" dirty="0" err="1"/>
              <a:t>fetal</a:t>
            </a:r>
            <a:r>
              <a:rPr lang="en-GB" dirty="0"/>
              <a:t> </a:t>
            </a:r>
            <a:r>
              <a:rPr lang="en-GB" dirty="0" err="1"/>
              <a:t>anemia</a:t>
            </a:r>
            <a:r>
              <a:rPr lang="en-GB" dirty="0"/>
              <a:t>.</a:t>
            </a:r>
          </a:p>
          <a:p>
            <a:r>
              <a:rPr lang="en-GB" dirty="0"/>
              <a:t>Scan repeated at 32 weeks showed increased MCA PSV &gt;1.5mom with signs of </a:t>
            </a:r>
            <a:r>
              <a:rPr lang="en-GB" dirty="0" err="1"/>
              <a:t>fetal</a:t>
            </a:r>
            <a:r>
              <a:rPr lang="en-GB" dirty="0"/>
              <a:t> </a:t>
            </a:r>
            <a:r>
              <a:rPr lang="en-GB" dirty="0" err="1"/>
              <a:t>anemia</a:t>
            </a:r>
            <a:r>
              <a:rPr lang="en-GB" dirty="0"/>
              <a:t>.
Intrauterine blood transfusion was done in view of </a:t>
            </a:r>
            <a:r>
              <a:rPr lang="en-GB" dirty="0" err="1"/>
              <a:t>fetal</a:t>
            </a:r>
            <a:r>
              <a:rPr lang="en-GB" dirty="0"/>
              <a:t> </a:t>
            </a:r>
            <a:r>
              <a:rPr lang="en-GB" dirty="0" err="1"/>
              <a:t>anemia</a:t>
            </a:r>
            <a:r>
              <a:rPr lang="en-GB" dirty="0"/>
              <a:t>.
2 doses of injection betamethasone 12mg IM given 24hours apart at 32 weeks
No c/o bleeding </a:t>
            </a:r>
            <a:r>
              <a:rPr lang="en-GB" dirty="0" err="1"/>
              <a:t>pv</a:t>
            </a:r>
            <a:r>
              <a:rPr lang="en-GB" dirty="0"/>
              <a:t>/ leaking </a:t>
            </a:r>
            <a:r>
              <a:rPr lang="en-GB" dirty="0" err="1"/>
              <a:t>pv</a:t>
            </a:r>
            <a:r>
              <a:rPr lang="en-GB" dirty="0"/>
              <a:t>/ pain abdomen
No h/o trauma.
Patient was admitted at 34weeks 3days with decreased </a:t>
            </a:r>
            <a:r>
              <a:rPr lang="en-GB" dirty="0" err="1"/>
              <a:t>fetal</a:t>
            </a:r>
            <a:r>
              <a:rPr lang="en-GB" dirty="0"/>
              <a:t> movements for further management.</a:t>
            </a:r>
          </a:p>
          <a:p>
            <a:r>
              <a:rPr lang="en-GB" dirty="0"/>
              <a:t> Admission NST done shows sinusoidal pattern hence preterm emergency LSCS done.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43415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32D273-DF08-3F9B-DD08-83DA7E0F86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Obstetric history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864C89-2C90-66AE-68D7-1074B2C6AF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800" dirty="0"/>
              <a:t>Married life: 5years
 Non Consanguineous marriage
Obstetric score:G4P1L2A2(spontaneous conception) </a:t>
            </a:r>
          </a:p>
        </p:txBody>
      </p:sp>
    </p:spTree>
    <p:extLst>
      <p:ext uri="{BB962C8B-B14F-4D97-AF65-F5344CB8AC3E}">
        <p14:creationId xmlns:p14="http://schemas.microsoft.com/office/powerpoint/2010/main" val="10880187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3"/>
          <p:cNvSpPr txBox="1">
            <a:spLocks noGrp="1"/>
          </p:cNvSpPr>
          <p:nvPr>
            <p:ph type="title"/>
          </p:nvPr>
        </p:nvSpPr>
        <p:spPr>
          <a:xfrm>
            <a:off x="1371600" y="685800"/>
            <a:ext cx="9601200" cy="30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0000"/>
          </a:bodyPr>
          <a:lstStyle/>
          <a:p>
            <a:pPr marL="0" lvl="0" indent="0" algn="l" rtl="0">
              <a:lnSpc>
                <a:spcPct val="89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Libre Franklin"/>
              <a:buNone/>
            </a:pPr>
            <a:endParaRPr/>
          </a:p>
        </p:txBody>
      </p:sp>
      <p:sp>
        <p:nvSpPr>
          <p:cNvPr id="24" name="Google Shape;24;p3"/>
          <p:cNvSpPr txBox="1">
            <a:spLocks noGrp="1"/>
          </p:cNvSpPr>
          <p:nvPr>
            <p:ph type="body" idx="1"/>
          </p:nvPr>
        </p:nvSpPr>
        <p:spPr>
          <a:xfrm>
            <a:off x="1371600" y="1415143"/>
            <a:ext cx="9601200" cy="445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84048" lvl="0" indent="-384048" algn="l" rtl="0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Char char="■"/>
            </a:pPr>
            <a:r>
              <a:rPr lang="en-GB" dirty="0"/>
              <a:t>1</a:t>
            </a:r>
            <a:r>
              <a:rPr lang="en-GB" baseline="30000" dirty="0"/>
              <a:t>st</a:t>
            </a:r>
            <a:r>
              <a:rPr lang="en-GB" dirty="0"/>
              <a:t> Pregnancy – confirmed by urine Pregnancy test at one and half months of amenorrhea, had spontaneous abortion at 2 </a:t>
            </a:r>
            <a:r>
              <a:rPr lang="en-GB" dirty="0" err="1"/>
              <a:t>months.D</a:t>
            </a:r>
            <a:r>
              <a:rPr lang="en-GB" dirty="0"/>
              <a:t> and E not </a:t>
            </a:r>
            <a:r>
              <a:rPr lang="en-GB" dirty="0" err="1"/>
              <a:t>done,Inj.Anti</a:t>
            </a:r>
            <a:r>
              <a:rPr lang="en-GB" dirty="0"/>
              <a:t> D not taken</a:t>
            </a:r>
            <a:endParaRPr dirty="0"/>
          </a:p>
          <a:p>
            <a:pPr marL="384048" lvl="0" indent="-384048" algn="l" rtl="0">
              <a:lnSpc>
                <a:spcPct val="94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ts val="2000"/>
              <a:buChar char="■"/>
            </a:pPr>
            <a:r>
              <a:rPr lang="en-GB" dirty="0"/>
              <a:t>2</a:t>
            </a:r>
            <a:r>
              <a:rPr lang="en-GB" baseline="30000" dirty="0"/>
              <a:t>nd</a:t>
            </a:r>
            <a:r>
              <a:rPr lang="en-GB" dirty="0"/>
              <a:t>  Pregnancy – confirmed by urine Pregnancy test at one and half months of amenorrhea, had spontaneous abortion at 2 </a:t>
            </a:r>
            <a:r>
              <a:rPr lang="en-GB" dirty="0" err="1"/>
              <a:t>months.D</a:t>
            </a:r>
            <a:r>
              <a:rPr lang="en-GB" dirty="0"/>
              <a:t> and E not </a:t>
            </a:r>
            <a:r>
              <a:rPr lang="en-GB" dirty="0" err="1"/>
              <a:t>done,Inj.Anti</a:t>
            </a:r>
            <a:r>
              <a:rPr lang="en-GB" dirty="0"/>
              <a:t> D not taken</a:t>
            </a:r>
            <a:endParaRPr dirty="0"/>
          </a:p>
          <a:p>
            <a:pPr marL="384048" lvl="0" indent="-384048" algn="l" rtl="0">
              <a:lnSpc>
                <a:spcPct val="94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ts val="2000"/>
              <a:buChar char="■"/>
            </a:pPr>
            <a:r>
              <a:rPr lang="en-GB" dirty="0"/>
              <a:t>3</a:t>
            </a:r>
            <a:r>
              <a:rPr lang="en-GB" baseline="30000" dirty="0"/>
              <a:t>rd</a:t>
            </a:r>
            <a:r>
              <a:rPr lang="en-GB" dirty="0"/>
              <a:t> pregnancy – Spontaneous </a:t>
            </a:r>
            <a:r>
              <a:rPr lang="en-GB" dirty="0" err="1"/>
              <a:t>conception,diagnosed</a:t>
            </a:r>
            <a:r>
              <a:rPr lang="en-GB" dirty="0"/>
              <a:t> as twins ,ICT was negative and routine antenatal anti D prophylaxis 300mcg IM at 28weeks GA  taken , preterm LSCS done 2.5 years back in view of PPROM with breech delivered twin babies.</a:t>
            </a:r>
            <a:br>
              <a:rPr lang="en-GB" dirty="0"/>
            </a:br>
            <a:r>
              <a:rPr lang="en-GB" dirty="0"/>
              <a:t>Twin 1 – Male,2.3kg(A negative)</a:t>
            </a:r>
            <a:br>
              <a:rPr lang="en-GB" dirty="0"/>
            </a:br>
            <a:r>
              <a:rPr lang="en-GB" dirty="0"/>
              <a:t>Twin 2 –Male 2.5kg (A positive)</a:t>
            </a:r>
            <a:br>
              <a:rPr lang="en-GB" dirty="0"/>
            </a:br>
            <a:r>
              <a:rPr lang="en-GB" dirty="0"/>
              <a:t>Post natal Anti D 300mcg IM taken.</a:t>
            </a:r>
            <a:br>
              <a:rPr lang="en-GB" dirty="0"/>
            </a:br>
            <a:r>
              <a:rPr lang="en-GB" dirty="0"/>
              <a:t>4</a:t>
            </a:r>
            <a:r>
              <a:rPr lang="en-GB" baseline="30000" dirty="0"/>
              <a:t>th</a:t>
            </a:r>
            <a:r>
              <a:rPr lang="en-GB" dirty="0"/>
              <a:t> pregnancy –present pregnancy </a:t>
            </a:r>
            <a:br>
              <a:rPr lang="en-GB" dirty="0"/>
            </a:br>
            <a:r>
              <a:rPr lang="en-GB" dirty="0"/>
              <a:t>POG – 34weeks 3days</a:t>
            </a:r>
            <a:endParaRPr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F10001025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F10001025" id="{F9915BBD-9749-466F-995C-8C8D6A938EC0}" vid="{CF1D1A65-FC75-42D2-B7EF-D2991382DC6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Widescreen</PresentationFormat>
  <Slides>25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TF10001025</vt:lpstr>
      <vt:lpstr>Rh negative pregnancy </vt:lpstr>
      <vt:lpstr>PowerPoint Presentation</vt:lpstr>
      <vt:lpstr>Chief complaints </vt:lpstr>
      <vt:lpstr>History of presenting Illness </vt:lpstr>
      <vt:lpstr>History of present pregnancy </vt:lpstr>
      <vt:lpstr>Second trimester </vt:lpstr>
      <vt:lpstr>Third trimester </vt:lpstr>
      <vt:lpstr>Obstetric history </vt:lpstr>
      <vt:lpstr>PowerPoint Presentation</vt:lpstr>
      <vt:lpstr>Menstrual history </vt:lpstr>
      <vt:lpstr>Contraceptive history </vt:lpstr>
      <vt:lpstr>Past history </vt:lpstr>
      <vt:lpstr>Family history </vt:lpstr>
      <vt:lpstr>Personal history </vt:lpstr>
      <vt:lpstr>General physical examination </vt:lpstr>
      <vt:lpstr>Vitals</vt:lpstr>
      <vt:lpstr>Systemic examination </vt:lpstr>
      <vt:lpstr>Per abdominal examination </vt:lpstr>
      <vt:lpstr>Palpation </vt:lpstr>
      <vt:lpstr>Auscultation </vt:lpstr>
      <vt:lpstr>Summary </vt:lpstr>
      <vt:lpstr>Provisional diagnosis </vt:lpstr>
      <vt:lpstr>Baby details </vt:lpstr>
      <vt:lpstr>PowerPoint Presentation</vt:lpstr>
      <vt:lpstr>Thank you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Rh negative pregnancy </dc:title>
  <cp:lastModifiedBy>ayeshailyaz97@gmail.com</cp:lastModifiedBy>
  <cp:revision>1</cp:revision>
  <dcterms:modified xsi:type="dcterms:W3CDTF">2024-10-25T15:28:09Z</dcterms:modified>
</cp:coreProperties>
</file>